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8"/>
  </p:notesMasterIdLst>
  <p:handoutMasterIdLst>
    <p:handoutMasterId r:id="rId19"/>
  </p:handoutMasterIdLst>
  <p:sldIdLst>
    <p:sldId id="260" r:id="rId5"/>
    <p:sldId id="272" r:id="rId6"/>
    <p:sldId id="257" r:id="rId7"/>
    <p:sldId id="261" r:id="rId8"/>
    <p:sldId id="262" r:id="rId9"/>
    <p:sldId id="263" r:id="rId10"/>
    <p:sldId id="268" r:id="rId11"/>
    <p:sldId id="270" r:id="rId12"/>
    <p:sldId id="271" r:id="rId13"/>
    <p:sldId id="264" r:id="rId14"/>
    <p:sldId id="265" r:id="rId15"/>
    <p:sldId id="269" r:id="rId16"/>
    <p:sldId id="266" r:id="rId17"/>
  </p:sldIdLst>
  <p:sldSz cx="12192000" cy="6858000"/>
  <p:notesSz cx="6858000" cy="9144000"/>
  <p:defaultTextStyle>
    <a:defPPr rtl="0">
      <a:defRPr lang="de-de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FBF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8761F533-067D-4E53-83EA-5BAF1C3EB504}" type="datetime1">
              <a:rPr lang="de-DE" smtClean="0"/>
              <a:t>06.12.2020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B80AB591-23E2-4751-AEF3-6F25D78DAAE8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400215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de-DE" noProof="0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CDDD05-43CB-4CF7-8B2A-88F2DA90F0B3}" type="datetime1">
              <a:rPr lang="de-DE" noProof="0" smtClean="0"/>
              <a:pPr/>
              <a:t>06.12.2020</a:t>
            </a:fld>
            <a:endParaRPr lang="de-DE" noProof="0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de-DE" noProof="0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de-DE" noProof="0" dirty="0"/>
              <a:t>Textmasterformate durch Klicken bearbeiten</a:t>
            </a:r>
          </a:p>
          <a:p>
            <a:pPr lvl="1" rtl="0"/>
            <a:r>
              <a:rPr lang="de-DE" noProof="0" dirty="0"/>
              <a:t>Zweite Ebene</a:t>
            </a:r>
          </a:p>
          <a:p>
            <a:pPr lvl="2" rtl="0"/>
            <a:r>
              <a:rPr lang="de-DE" noProof="0" dirty="0"/>
              <a:t>Dritte Ebene</a:t>
            </a:r>
          </a:p>
          <a:p>
            <a:pPr lvl="3" rtl="0"/>
            <a:r>
              <a:rPr lang="de-DE" noProof="0" dirty="0"/>
              <a:t>Vierte Ebene</a:t>
            </a:r>
          </a:p>
          <a:p>
            <a:pPr lvl="4" rtl="0"/>
            <a:r>
              <a:rPr lang="de-DE" noProof="0" dirty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de-DE" noProof="0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EEBF4EA-66C0-4CFE-81BD-02CDB9148D34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1471266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EEBF4EA-66C0-4CFE-81BD-02CDB9148D34}" type="slidenum">
              <a:rPr lang="de-DE" smtClean="0"/>
              <a:t>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114093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EEBF4EA-66C0-4CFE-81BD-02CDB9148D34}" type="slidenum">
              <a:rPr lang="de-DE" smtClean="0"/>
              <a:t>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623558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EEBF4EA-66C0-4CFE-81BD-02CDB9148D34}" type="slidenum">
              <a:rPr lang="de-DE" smtClean="0"/>
              <a:t>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235068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rtlCol="0"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de-DE" noProof="0"/>
              <a:t>Master-Untertitelformat bearbeiten</a:t>
            </a:r>
            <a:endParaRPr lang="de-DE" noProof="0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04188F9-8F1E-4F5F-BB77-F07684D2258F}" type="datetime1">
              <a:rPr lang="de-DE" noProof="0" smtClean="0"/>
              <a:t>06.12.2020</a:t>
            </a:fld>
            <a:endParaRPr lang="de-DE" noProof="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de-DE" noProof="0" smtClean="0"/>
              <a:pPr rtl="0"/>
              <a:t>‹Nr.›</a:t>
            </a:fld>
            <a:endParaRPr lang="de-DE" noProof="0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rtlCol="0" anchor="b">
            <a:normAutofit/>
          </a:bodyPr>
          <a:lstStyle>
            <a:lvl1pPr algn="l">
              <a:defRPr sz="2400" b="0"/>
            </a:lvl1pPr>
          </a:lstStyle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Bildplatzhalt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 rtlCol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769B994-E955-4636-A1D5-BB3BA66F0F66}" type="datetime1">
              <a:rPr lang="de-DE" noProof="0" smtClean="0"/>
              <a:t>06.12.2020</a:t>
            </a:fld>
            <a:endParaRPr lang="de-DE" noProof="0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de-DE" noProof="0" smtClean="0"/>
              <a:pPr rtl="0"/>
              <a:t>‹Nr.›</a:t>
            </a:fld>
            <a:endParaRPr lang="de-DE" noProof="0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rtlCol="0" anchor="ctr">
            <a:normAutofit/>
          </a:bodyPr>
          <a:lstStyle>
            <a:lvl1pPr algn="l">
              <a:defRPr sz="3200" b="0" cap="all"/>
            </a:lvl1pPr>
          </a:lstStyle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rtlCol="0"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DB019C1-01E3-4C2A-B626-CFA0C84468A2}" type="datetime1">
              <a:rPr lang="de-DE" noProof="0" smtClean="0"/>
              <a:t>06.12.2020</a:t>
            </a:fld>
            <a:endParaRPr lang="de-DE" noProof="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de-DE" noProof="0" smtClean="0"/>
              <a:pPr rtl="0"/>
              <a:t>‹Nr.›</a:t>
            </a:fld>
            <a:endParaRPr lang="de-DE" noProof="0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feld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rtl="0"/>
            <a:r>
              <a:rPr lang="de-DE" sz="8000" noProof="0" dirty="0">
                <a:solidFill>
                  <a:schemeClr val="accent1"/>
                </a:solidFill>
              </a:rPr>
              <a:t>"</a:t>
            </a:r>
          </a:p>
        </p:txBody>
      </p:sp>
      <p:sp>
        <p:nvSpPr>
          <p:cNvPr id="15" name="Textfeld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de-DE" sz="8000" noProof="0" dirty="0">
                <a:solidFill>
                  <a:schemeClr val="accent1"/>
                </a:solidFill>
              </a:rPr>
              <a:t>"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rtlCol="0"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rtlCol="0"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 rtl="0">
              <a:buNone/>
            </a:pPr>
            <a:r>
              <a:rPr lang="de-DE" noProof="0"/>
              <a:t>Mastertextformat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F9C4C4F-6E50-4F56-BBA7-DB8F3E520EA4}" type="datetime1">
              <a:rPr lang="de-DE" noProof="0" smtClean="0"/>
              <a:t>06.12.2020</a:t>
            </a:fld>
            <a:endParaRPr lang="de-DE" noProof="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de-DE" noProof="0" smtClean="0"/>
              <a:pPr rtl="0"/>
              <a:t>‹Nr.›</a:t>
            </a:fld>
            <a:endParaRPr lang="de-DE" noProof="0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siten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rtlCol="0" anchor="b">
            <a:normAutofit/>
          </a:bodyPr>
          <a:lstStyle>
            <a:lvl1pPr algn="l">
              <a:defRPr sz="3200" b="0" cap="all"/>
            </a:lvl1pPr>
          </a:lstStyle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 rtl="0">
              <a:buNone/>
            </a:pPr>
            <a:r>
              <a:rPr lang="de-DE" noProof="0"/>
              <a:t>Mastertextformat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7E21C9A-0CB7-49D8-8380-6C0775214A40}" type="datetime1">
              <a:rPr lang="de-DE" noProof="0" smtClean="0"/>
              <a:t>06.12.2020</a:t>
            </a:fld>
            <a:endParaRPr lang="de-DE" noProof="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de-DE" noProof="0" smtClean="0"/>
              <a:pPr rtl="0"/>
              <a:t>‹Nr.›</a:t>
            </a:fld>
            <a:endParaRPr lang="de-DE" noProof="0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Visiten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feld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rtl="0"/>
            <a:r>
              <a:rPr lang="de-DE" sz="8000" noProof="0" dirty="0">
                <a:solidFill>
                  <a:schemeClr val="accent1"/>
                </a:solidFill>
              </a:rPr>
              <a:t>"</a:t>
            </a:r>
          </a:p>
        </p:txBody>
      </p:sp>
      <p:sp>
        <p:nvSpPr>
          <p:cNvPr id="15" name="Textfeld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de-DE" sz="8000" noProof="0" dirty="0">
                <a:solidFill>
                  <a:schemeClr val="accent1"/>
                </a:solidFill>
              </a:rPr>
              <a:t>"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rtlCol="0"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 rtl="0">
              <a:spcBef>
                <a:spcPct val="0"/>
              </a:spcBef>
              <a:buNone/>
            </a:pPr>
            <a:r>
              <a:rPr lang="de-DE" noProof="0"/>
              <a:t>Mastertextformat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06DE694-27F7-432D-A5CD-FB94137D79B6}" type="datetime1">
              <a:rPr lang="de-DE" noProof="0" smtClean="0"/>
              <a:t>06.12.2020</a:t>
            </a:fld>
            <a:endParaRPr lang="de-DE" noProof="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de-DE" noProof="0" smtClean="0"/>
              <a:pPr rtl="0"/>
              <a:t>‹Nr.›</a:t>
            </a:fld>
            <a:endParaRPr lang="de-DE" noProof="0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hr oder fals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 rtl="0">
              <a:spcBef>
                <a:spcPct val="0"/>
              </a:spcBef>
              <a:buNone/>
            </a:pPr>
            <a:r>
              <a:rPr lang="de-DE" noProof="0"/>
              <a:t>Mastertextformat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F33E67D-7428-4DA9-B1A8-039B31AC3A95}" type="datetime1">
              <a:rPr lang="de-DE" noProof="0" smtClean="0"/>
              <a:t>06.12.2020</a:t>
            </a:fld>
            <a:endParaRPr lang="de-DE" noProof="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de-DE" noProof="0" smtClean="0"/>
              <a:pPr rtl="0"/>
              <a:t>‹Nr.›</a:t>
            </a:fld>
            <a:endParaRPr lang="de-DE" noProof="0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 rtlCol="0"/>
          <a:lstStyle/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 anchor="t"/>
          <a:lstStyle/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4991BA9-772C-4856-A985-730539029272}" type="datetime1">
              <a:rPr lang="de-DE" noProof="0" smtClean="0"/>
              <a:t>06.12.2020</a:t>
            </a:fld>
            <a:endParaRPr lang="de-DE" noProof="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de-DE" noProof="0" smtClean="0"/>
              <a:pPr rtl="0"/>
              <a:t>‹Nr.›</a:t>
            </a:fld>
            <a:endParaRPr lang="de-DE" noProof="0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 rtlCol="0"/>
          <a:lstStyle/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rtlCol="0" anchor="t"/>
          <a:lstStyle/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0B0310C-ABC5-4302-9F80-F26D29876F1B}" type="datetime1">
              <a:rPr lang="de-DE" noProof="0" smtClean="0"/>
              <a:t>06.12.2020</a:t>
            </a:fld>
            <a:endParaRPr lang="de-DE" noProof="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de-DE" noProof="0" smtClean="0"/>
              <a:pPr rtl="0"/>
              <a:t>‹Nr.›</a:t>
            </a:fld>
            <a:endParaRPr lang="de-DE" noProof="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 rtlCol="0" anchor="ctr"/>
          <a:lstStyle/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DE59272-F217-4748-A733-63E678F133F0}" type="datetime1">
              <a:rPr lang="de-DE" noProof="0" smtClean="0"/>
              <a:t>06.12.2020</a:t>
            </a:fld>
            <a:endParaRPr lang="de-DE" noProof="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de-DE" noProof="0" smtClean="0"/>
              <a:pPr rtl="0"/>
              <a:t>‹Nr.›</a:t>
            </a:fld>
            <a:endParaRPr lang="de-DE" noProof="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rtlCol="0" anchor="b"/>
          <a:lstStyle>
            <a:lvl1pPr algn="r">
              <a:defRPr sz="4000" b="0" cap="all"/>
            </a:lvl1pPr>
          </a:lstStyle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rtlCol="0"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0D3A07B-F044-48D5-A6FF-DDB673F972B0}" type="datetime1">
              <a:rPr lang="de-DE" noProof="0" smtClean="0"/>
              <a:t>06.12.2020</a:t>
            </a:fld>
            <a:endParaRPr lang="de-DE" noProof="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de-DE" noProof="0" smtClean="0"/>
              <a:pPr rtl="0"/>
              <a:t>‹Nr.›</a:t>
            </a:fld>
            <a:endParaRPr lang="de-DE" noProof="0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1974839-75DC-4AD6-AF95-AE8F1FC5E642}" type="datetime1">
              <a:rPr lang="de-DE" noProof="0" smtClean="0"/>
              <a:t>06.12.2020</a:t>
            </a:fld>
            <a:endParaRPr lang="de-DE" noProof="0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de-DE" noProof="0" smtClean="0"/>
              <a:pPr rtl="0"/>
              <a:t>‹Nr.›</a:t>
            </a:fld>
            <a:endParaRPr lang="de-DE" noProof="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rtlCol="0"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rtlCol="0"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3A74EA1-6B97-4640-9280-CE7718741EEE}" type="datetime1">
              <a:rPr lang="de-DE" noProof="0" smtClean="0"/>
              <a:t>06.12.2020</a:t>
            </a:fld>
            <a:endParaRPr lang="de-DE" noProof="0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de-DE" noProof="0" smtClean="0"/>
              <a:pPr rtl="0"/>
              <a:t>‹Nr.›</a:t>
            </a:fld>
            <a:endParaRPr lang="de-DE" noProof="0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3E83A89-7DDE-424D-B202-6DB4D6BCABAA}" type="datetime1">
              <a:rPr lang="de-DE" noProof="0" smtClean="0"/>
              <a:t>06.12.2020</a:t>
            </a:fld>
            <a:endParaRPr lang="de-DE" noProof="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de-DE" noProof="0" smtClean="0"/>
              <a:pPr rtl="0"/>
              <a:t>‹Nr.›</a:t>
            </a:fld>
            <a:endParaRPr lang="de-DE" noProof="0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F827B9E-AA43-4484-B566-049F137D6737}" type="datetime1">
              <a:rPr lang="de-DE" noProof="0" smtClean="0"/>
              <a:t>06.12.2020</a:t>
            </a:fld>
            <a:endParaRPr lang="de-DE" noProof="0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de-DE" noProof="0" smtClean="0"/>
              <a:pPr rtl="0"/>
              <a:t>‹Nr.›</a:t>
            </a:fld>
            <a:endParaRPr lang="de-DE" noProof="0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rtlCol="0" anchor="b">
            <a:normAutofit/>
          </a:bodyPr>
          <a:lstStyle>
            <a:lvl1pPr algn="l">
              <a:defRPr sz="2400" b="0"/>
            </a:lvl1pPr>
          </a:lstStyle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rtlCol="0"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 rtlCol="0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99F5B4F-8069-48E5-93F7-56E8ADA83F12}" type="datetime1">
              <a:rPr lang="de-DE" noProof="0" smtClean="0"/>
              <a:t>06.12.2020</a:t>
            </a:fld>
            <a:endParaRPr lang="de-DE" noProof="0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de-DE" noProof="0" smtClean="0"/>
              <a:pPr rtl="0"/>
              <a:t>‹Nr.›</a:t>
            </a:fld>
            <a:endParaRPr lang="de-DE" noProof="0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rtlCol="0" anchor="b">
            <a:normAutofit/>
          </a:bodyPr>
          <a:lstStyle>
            <a:lvl1pPr algn="l">
              <a:defRPr sz="2800" b="0"/>
            </a:lvl1pPr>
          </a:lstStyle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14" name="Bildplatzhalt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 rtlCol="0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 rtlCol="0"/>
          <a:lstStyle/>
          <a:p>
            <a:pPr rtl="0"/>
            <a:fld id="{47AD26A0-B745-48F9-AF3D-9619F1D1583D}" type="datetime1">
              <a:rPr lang="de-DE" noProof="0" smtClean="0"/>
              <a:t>06.12.2020</a:t>
            </a:fld>
            <a:endParaRPr lang="de-DE" noProof="0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 rtlCol="0"/>
          <a:lstStyle/>
          <a:p>
            <a:pPr rtl="0"/>
            <a:fld id="{D57F1E4F-1CFF-5643-939E-217C01CDF565}" type="slidenum">
              <a:rPr lang="de-DE" noProof="0" smtClean="0"/>
              <a:pPr rtl="0"/>
              <a:t>‹Nr.›</a:t>
            </a:fld>
            <a:endParaRPr lang="de-DE" noProof="0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de-DE" noProof="0" dirty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rtl="0"/>
            <a:r>
              <a:rPr lang="de-DE" noProof="0" dirty="0"/>
              <a:t>Textmasterformate durch Klicken bearbeiten</a:t>
            </a:r>
          </a:p>
          <a:p>
            <a:pPr lvl="1" rtl="0"/>
            <a:r>
              <a:rPr lang="de-DE" noProof="0" dirty="0"/>
              <a:t>Zweite Ebene</a:t>
            </a:r>
          </a:p>
          <a:p>
            <a:pPr lvl="2" rtl="0"/>
            <a:r>
              <a:rPr lang="de-DE" noProof="0" dirty="0"/>
              <a:t>Dritte Ebene</a:t>
            </a:r>
          </a:p>
          <a:p>
            <a:pPr lvl="3" rtl="0"/>
            <a:r>
              <a:rPr lang="de-DE" noProof="0" dirty="0"/>
              <a:t>Vierte Ebene</a:t>
            </a:r>
          </a:p>
          <a:p>
            <a:pPr lvl="4" rtl="0"/>
            <a:r>
              <a:rPr lang="de-DE" noProof="0" dirty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pPr rtl="0"/>
            <a:fld id="{39B3D5B0-4218-4403-91C8-E319173054D9}" type="datetime1">
              <a:rPr lang="de-DE" noProof="0" smtClean="0"/>
              <a:t>06.12.2020</a:t>
            </a:fld>
            <a:endParaRPr lang="de-DE" noProof="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pPr rtl="0"/>
            <a:endParaRPr lang="de-DE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pPr rtl="0"/>
            <a:fld id="{D57F1E4F-1CFF-5643-939E-217C01CDF565}" type="slidenum">
              <a:rPr lang="de-DE" noProof="0" smtClean="0"/>
              <a:pPr rtl="0"/>
              <a:t>‹Nr.›</a:t>
            </a:fld>
            <a:endParaRPr lang="de-DE" noProof="0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1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 7">
            <a:extLst>
              <a:ext uri="{FF2B5EF4-FFF2-40B4-BE49-F238E27FC236}">
                <a16:creationId xmlns:a16="http://schemas.microsoft.com/office/drawing/2014/main" id="{49076F00-C11C-4B8C-A42D-26907935F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5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 useBgFill="1">
        <p:nvSpPr>
          <p:cNvPr id="29" name="Abgerundetes Rechteck 9">
            <a:extLst>
              <a:ext uri="{FF2B5EF4-FFF2-40B4-BE49-F238E27FC236}">
                <a16:creationId xmlns:a16="http://schemas.microsoft.com/office/drawing/2014/main" id="{377641A3-0AD1-47C4-888F-5D557BC9C0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96889" y="1846512"/>
            <a:ext cx="8998224" cy="3164976"/>
          </a:xfrm>
          <a:prstGeom prst="roundRect">
            <a:avLst>
              <a:gd name="adj" fmla="val 4629"/>
            </a:avLst>
          </a:prstGeom>
          <a:ln w="44450">
            <a:gradFill>
              <a:gsLst>
                <a:gs pos="0">
                  <a:schemeClr val="bg2">
                    <a:alpha val="65000"/>
                  </a:schemeClr>
                </a:gs>
                <a:gs pos="98000">
                  <a:schemeClr val="bg2">
                    <a:lumMod val="75000"/>
                    <a:alpha val="55000"/>
                  </a:schemeClr>
                </a:gs>
              </a:gsLst>
              <a:lin ang="5400000" scaled="1"/>
            </a:gradFill>
          </a:ln>
          <a:effectLst>
            <a:innerShdw blurRad="63500" dist="508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807B440-1575-45E1-ADD8-03747A5B72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1012" y="2007703"/>
            <a:ext cx="8676222" cy="1802297"/>
          </a:xfrm>
        </p:spPr>
        <p:txBody>
          <a:bodyPr rtlCol="0">
            <a:normAutofit/>
          </a:bodyPr>
          <a:lstStyle/>
          <a:p>
            <a:r>
              <a:rPr lang="de-DE" cap="none" dirty="0" err="1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</a:effectLst>
              </a:rPr>
              <a:t>littleBeasts</a:t>
            </a:r>
            <a:endParaRPr lang="de-DE" cap="none" dirty="0">
              <a:effectLst>
                <a:glow rad="38100">
                  <a:schemeClr val="bg1">
                    <a:lumMod val="65000"/>
                    <a:lumOff val="35000"/>
                    <a:alpha val="50000"/>
                  </a:schemeClr>
                </a:glow>
              </a:effectLst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26292E0-6095-4F56-8D59-35C313153F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795587"/>
          </a:xfrm>
        </p:spPr>
        <p:txBody>
          <a:bodyPr rtlCol="0">
            <a:normAutofit/>
          </a:bodyPr>
          <a:lstStyle/>
          <a:p>
            <a:pPr rtl="0"/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falllen</a:t>
            </a:r>
            <a:r>
              <a:rPr lang="de-DE" dirty="0"/>
              <a:t> </a:t>
            </a:r>
            <a:r>
              <a:rPr lang="de-DE" dirty="0" err="1"/>
              <a:t>star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arkham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B0B12E3-93FE-42B7-BC3D-FBA890FBCE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59136" y="1891893"/>
            <a:ext cx="1273728" cy="127372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0658750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02030C32-10AF-4626-B567-6E29D7BBB84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Project management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6057747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386066-EF40-49D7-90C4-2B57A4157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Roles</a:t>
            </a:r>
            <a:endParaRPr lang="en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12E38BE-CE7D-487E-99FF-6FB812214A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Lawand</a:t>
            </a:r>
            <a:r>
              <a:rPr lang="en-US" dirty="0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: Implementer, Integrator, Test Manager, Test Designer, Designer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Andreas: Implementer, Integrator, Test Analyst, Designer, Deployment Manager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Daniel: Business Process Analyst, Lead Story Architect, Change Control Manager, Process Engineer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Leon: Project Manager, Change Control Manager, Software Architect</a:t>
            </a:r>
          </a:p>
          <a:p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5306403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02030C32-10AF-4626-B567-6E29D7BBB8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0668" y="2396153"/>
            <a:ext cx="8676222" cy="984623"/>
          </a:xfrm>
        </p:spPr>
        <p:txBody>
          <a:bodyPr/>
          <a:lstStyle/>
          <a:p>
            <a:r>
              <a:rPr lang="en-US" dirty="0" err="1"/>
              <a:t>Youtrack</a:t>
            </a:r>
            <a:r>
              <a:rPr lang="en-US" dirty="0"/>
              <a:t> / Scrum</a:t>
            </a:r>
            <a:endParaRPr lang="en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1EEB3916-7299-4C61-A31F-ADC1748E7E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4096" y="2720685"/>
            <a:ext cx="2308853" cy="2308853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39C5AD09-707E-47DD-8851-BAA6E34EBD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5891" y="271361"/>
            <a:ext cx="3120157" cy="1950098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C4896302-FF4A-41CF-9FA1-149DE7538FF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5894" b="82143" l="32550" r="69235">
                        <a14:foregroundMark x1="47167" y1="37619" x2="47167" y2="37619"/>
                        <a14:foregroundMark x1="46500" y1="43651" x2="54500" y2="35079"/>
                        <a14:foregroundMark x1="54500" y1="35079" x2="45667" y2="38730"/>
                        <a14:foregroundMark x1="45667" y1="38730" x2="54583" y2="36667"/>
                        <a14:foregroundMark x1="54583" y1="36667" x2="47417" y2="46984"/>
                        <a14:foregroundMark x1="47417" y1="46984" x2="45583" y2="38571"/>
                        <a14:foregroundMark x1="52417" y1="34921" x2="55000" y2="51270"/>
                        <a14:foregroundMark x1="55000" y1="51270" x2="55500" y2="39683"/>
                        <a14:foregroundMark x1="54917" y1="50159" x2="54250" y2="70635"/>
                      </a14:backgroundRemoval>
                    </a14:imgEffect>
                  </a14:imgLayer>
                </a14:imgProps>
              </a:ext>
            </a:extLst>
          </a:blip>
          <a:srcRect l="27965" t="7613" r="26179" b="9576"/>
          <a:stretch/>
        </p:blipFill>
        <p:spPr>
          <a:xfrm>
            <a:off x="6463287" y="4289773"/>
            <a:ext cx="2435291" cy="2308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5390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02030C32-10AF-4626-B567-6E29D7BBB8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83724" y="3011647"/>
            <a:ext cx="8676222" cy="834705"/>
          </a:xfrm>
        </p:spPr>
        <p:txBody>
          <a:bodyPr/>
          <a:lstStyle/>
          <a:p>
            <a:r>
              <a:rPr lang="en-US" dirty="0"/>
              <a:t>Workflow</a:t>
            </a:r>
            <a:endParaRPr lang="en-DE" dirty="0"/>
          </a:p>
        </p:txBody>
      </p:sp>
      <p:sp>
        <p:nvSpPr>
          <p:cNvPr id="3" name="Ellipse 2">
            <a:extLst>
              <a:ext uri="{FF2B5EF4-FFF2-40B4-BE49-F238E27FC236}">
                <a16:creationId xmlns:a16="http://schemas.microsoft.com/office/drawing/2014/main" id="{E79B3291-70A6-4CFA-BA05-84197299E5EC}"/>
              </a:ext>
            </a:extLst>
          </p:cNvPr>
          <p:cNvSpPr/>
          <p:nvPr/>
        </p:nvSpPr>
        <p:spPr>
          <a:xfrm>
            <a:off x="2153174" y="874552"/>
            <a:ext cx="7885651" cy="5108896"/>
          </a:xfrm>
          <a:prstGeom prst="ellipse">
            <a:avLst/>
          </a:prstGeom>
          <a:noFill/>
          <a:ln>
            <a:solidFill>
              <a:schemeClr val="bg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B07A656C-DC6C-4EAF-BB32-41BE0AA23C2F}"/>
              </a:ext>
            </a:extLst>
          </p:cNvPr>
          <p:cNvSpPr/>
          <p:nvPr/>
        </p:nvSpPr>
        <p:spPr>
          <a:xfrm>
            <a:off x="5217320" y="457198"/>
            <a:ext cx="1726734" cy="83470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YouTrack</a:t>
            </a:r>
            <a:endParaRPr lang="en-DE" sz="1400" dirty="0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D2F7482D-DD32-4F4B-93C2-AF6B4F486991}"/>
              </a:ext>
            </a:extLst>
          </p:cNvPr>
          <p:cNvSpPr/>
          <p:nvPr/>
        </p:nvSpPr>
        <p:spPr>
          <a:xfrm>
            <a:off x="7866882" y="1108394"/>
            <a:ext cx="1726734" cy="83470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92D050"/>
                </a:solidFill>
              </a:rPr>
              <a:t>Research phases</a:t>
            </a:r>
            <a:endParaRPr lang="en-DE" sz="1400" dirty="0">
              <a:solidFill>
                <a:srgbClr val="92D050"/>
              </a:solidFill>
            </a:endParaRPr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EBE900F4-DA41-48D7-8511-34D777C8816F}"/>
              </a:ext>
            </a:extLst>
          </p:cNvPr>
          <p:cNvSpPr/>
          <p:nvPr/>
        </p:nvSpPr>
        <p:spPr>
          <a:xfrm>
            <a:off x="9093773" y="2740402"/>
            <a:ext cx="1726734" cy="83470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IntelliJ</a:t>
            </a:r>
            <a:endParaRPr lang="en-DE" sz="1400" dirty="0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369DA33C-0B51-45C8-9BDA-50A26EFCB398}"/>
              </a:ext>
            </a:extLst>
          </p:cNvPr>
          <p:cNvSpPr/>
          <p:nvPr/>
        </p:nvSpPr>
        <p:spPr>
          <a:xfrm>
            <a:off x="8029849" y="4643655"/>
            <a:ext cx="2127847" cy="834705"/>
          </a:xfrm>
          <a:prstGeom prst="ellipse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Refactoring</a:t>
            </a:r>
            <a:endParaRPr lang="en-DE" sz="1400" dirty="0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16AB4B64-07AE-43DC-B27E-B453E798B2E9}"/>
              </a:ext>
            </a:extLst>
          </p:cNvPr>
          <p:cNvSpPr/>
          <p:nvPr/>
        </p:nvSpPr>
        <p:spPr>
          <a:xfrm>
            <a:off x="5217320" y="5566094"/>
            <a:ext cx="1726734" cy="83470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92D050"/>
                </a:solidFill>
              </a:rPr>
              <a:t>Tests</a:t>
            </a:r>
            <a:endParaRPr lang="en-DE" sz="1400" dirty="0">
              <a:solidFill>
                <a:srgbClr val="92D050"/>
              </a:solidFill>
            </a:endParaRP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8B4E397B-B3D0-45FA-A62B-6B7632FE8F87}"/>
              </a:ext>
            </a:extLst>
          </p:cNvPr>
          <p:cNvSpPr/>
          <p:nvPr/>
        </p:nvSpPr>
        <p:spPr>
          <a:xfrm>
            <a:off x="2435418" y="4867013"/>
            <a:ext cx="1726734" cy="83470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Github</a:t>
            </a:r>
            <a:endParaRPr lang="en-DE" sz="1400" dirty="0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E34075AF-B7D7-49C0-B081-4A27F16DDED5}"/>
              </a:ext>
            </a:extLst>
          </p:cNvPr>
          <p:cNvSpPr/>
          <p:nvPr/>
        </p:nvSpPr>
        <p:spPr>
          <a:xfrm>
            <a:off x="1371492" y="2992946"/>
            <a:ext cx="1726734" cy="83470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92D050"/>
                </a:solidFill>
              </a:rPr>
              <a:t>Code Review</a:t>
            </a:r>
            <a:endParaRPr lang="en-DE" sz="1400" dirty="0">
              <a:solidFill>
                <a:srgbClr val="92D050"/>
              </a:solidFill>
            </a:endParaRPr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11158EB9-149B-4869-B4F3-A291AD3A5B7C}"/>
              </a:ext>
            </a:extLst>
          </p:cNvPr>
          <p:cNvSpPr/>
          <p:nvPr/>
        </p:nvSpPr>
        <p:spPr>
          <a:xfrm>
            <a:off x="2234859" y="1302388"/>
            <a:ext cx="2127847" cy="834705"/>
          </a:xfrm>
          <a:prstGeom prst="ellipse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Refactoring</a:t>
            </a:r>
            <a:endParaRPr lang="en-DE" sz="1400" dirty="0"/>
          </a:p>
        </p:txBody>
      </p:sp>
    </p:spTree>
    <p:extLst>
      <p:ext uri="{BB962C8B-B14F-4D97-AF65-F5344CB8AC3E}">
        <p14:creationId xmlns:p14="http://schemas.microsoft.com/office/powerpoint/2010/main" val="22825543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386066-EF40-49D7-90C4-2B57A4157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  <a:endParaRPr lang="en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12E38BE-CE7D-487E-99FF-6FB812214A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Our Vision</a:t>
            </a:r>
          </a:p>
          <a:p>
            <a:r>
              <a:rPr lang="en-US" dirty="0"/>
              <a:t>The World</a:t>
            </a:r>
          </a:p>
          <a:p>
            <a:r>
              <a:rPr lang="en-US" dirty="0"/>
              <a:t>The Scope</a:t>
            </a:r>
          </a:p>
          <a:p>
            <a:r>
              <a:rPr lang="en-US" dirty="0"/>
              <a:t>Demo</a:t>
            </a:r>
          </a:p>
          <a:p>
            <a:r>
              <a:rPr lang="en-US" dirty="0"/>
              <a:t>Technologies</a:t>
            </a:r>
          </a:p>
          <a:p>
            <a:r>
              <a:rPr lang="en-US" dirty="0"/>
              <a:t>High-Level Architecture</a:t>
            </a:r>
          </a:p>
          <a:p>
            <a:r>
              <a:rPr lang="en-US" dirty="0"/>
              <a:t>Live Test Session</a:t>
            </a:r>
          </a:p>
          <a:p>
            <a:r>
              <a:rPr lang="en-US" dirty="0"/>
              <a:t>Project Management</a:t>
            </a:r>
          </a:p>
          <a:p>
            <a:r>
              <a:rPr lang="en-US" dirty="0"/>
              <a:t>Workflow</a:t>
            </a:r>
          </a:p>
          <a:p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9702036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709071-1663-4D88-9B43-B41033BDB7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349542"/>
            <a:ext cx="9905998" cy="690694"/>
          </a:xfrm>
        </p:spPr>
        <p:txBody>
          <a:bodyPr rtlCol="0" anchor="t">
            <a:normAutofit/>
          </a:bodyPr>
          <a:lstStyle/>
          <a:p>
            <a:pPr algn="ctr"/>
            <a:r>
              <a:rPr lang="de-DE" sz="3600" dirty="0" err="1"/>
              <a:t>Our</a:t>
            </a:r>
            <a:r>
              <a:rPr lang="de-DE" sz="3600" dirty="0"/>
              <a:t> Vision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87C91139-A4CC-4D30-842C-C46DD9E9A0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0121" y="3776610"/>
            <a:ext cx="2364310" cy="2731848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4AE3E545-7B5F-4D81-A02B-8A82AFEFB5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4335" y="1083298"/>
            <a:ext cx="3934664" cy="2213248"/>
          </a:xfrm>
          <a:prstGeom prst="rect">
            <a:avLst/>
          </a:prstGeom>
        </p:spPr>
      </p:pic>
      <p:pic>
        <p:nvPicPr>
          <p:cNvPr id="9" name="Grafik 8" descr="Ein Bild, das Buch, Text enthält.&#10;&#10;Automatisch generierte Beschreibung">
            <a:extLst>
              <a:ext uri="{FF2B5EF4-FFF2-40B4-BE49-F238E27FC236}">
                <a16:creationId xmlns:a16="http://schemas.microsoft.com/office/drawing/2014/main" id="{9D87BAB3-93EB-43BA-9C74-B1C18865DC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11999" y="3709818"/>
            <a:ext cx="1796580" cy="2865432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2185574F-DBAC-4111-A90F-40226506B9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8802" y="1083298"/>
            <a:ext cx="2761987" cy="2213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494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709071-1663-4D88-9B43-B41033BDB7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349542"/>
            <a:ext cx="9905998" cy="690694"/>
          </a:xfrm>
        </p:spPr>
        <p:txBody>
          <a:bodyPr rtlCol="0" anchor="t">
            <a:normAutofit/>
          </a:bodyPr>
          <a:lstStyle/>
          <a:p>
            <a:pPr algn="ctr"/>
            <a:r>
              <a:rPr lang="de-DE" sz="3600" dirty="0"/>
              <a:t>The World</a:t>
            </a:r>
          </a:p>
        </p:txBody>
      </p:sp>
      <p:pic>
        <p:nvPicPr>
          <p:cNvPr id="4" name="Grafik 3" descr="Ein Bild, das draußen, Natur, Wasser, Wolken enthält.&#10;&#10;Automatisch generierte Beschreibung">
            <a:extLst>
              <a:ext uri="{FF2B5EF4-FFF2-40B4-BE49-F238E27FC236}">
                <a16:creationId xmlns:a16="http://schemas.microsoft.com/office/drawing/2014/main" id="{EB2EB6CA-860E-445B-B4EF-9CA6E46CED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465" y="1408681"/>
            <a:ext cx="8075803" cy="3343887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2A39237D-B70A-4A86-8FB4-5A45CBA8FB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56771" y="3928845"/>
            <a:ext cx="3505722" cy="2690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6591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4464756A-6AAB-4F5F-93B1-D378D24B29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2924" y="68263"/>
            <a:ext cx="7286151" cy="6721475"/>
          </a:xfrm>
          <a:prstGeom prst="rect">
            <a:avLst/>
          </a:prstGeom>
          <a:noFill/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A1FED236-70C4-47DA-AC87-17581C91884A}"/>
              </a:ext>
            </a:extLst>
          </p:cNvPr>
          <p:cNvSpPr txBox="1"/>
          <p:nvPr/>
        </p:nvSpPr>
        <p:spPr>
          <a:xfrm>
            <a:off x="184558" y="310393"/>
            <a:ext cx="183718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The Scope</a:t>
            </a:r>
            <a:endParaRPr lang="en-DE" sz="1000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3EE8A63F-467A-4C93-89B9-3FBB23BA2FF2}"/>
              </a:ext>
            </a:extLst>
          </p:cNvPr>
          <p:cNvSpPr txBox="1"/>
          <p:nvPr/>
        </p:nvSpPr>
        <p:spPr>
          <a:xfrm>
            <a:off x="9966120" y="4808043"/>
            <a:ext cx="198819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Legend:</a:t>
            </a:r>
          </a:p>
          <a:p>
            <a:pPr marL="285750" indent="-285750">
              <a:buFontTx/>
              <a:buChar char="-"/>
            </a:pPr>
            <a:r>
              <a:rPr lang="en-US" dirty="0"/>
              <a:t>Green: Current Scope, already implemented</a:t>
            </a:r>
          </a:p>
          <a:p>
            <a:pPr marL="285750" indent="-285750">
              <a:buFontTx/>
              <a:buChar char="-"/>
            </a:pPr>
            <a:r>
              <a:rPr lang="en-US" dirty="0"/>
              <a:t>White: </a:t>
            </a:r>
            <a:r>
              <a:rPr lang="en-US" dirty="0" err="1"/>
              <a:t>tbd</a:t>
            </a:r>
            <a:r>
              <a:rPr lang="en-US" dirty="0"/>
              <a:t>.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880507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FF7C676A-A68C-4AC8-B016-61C1A7A9A7F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LIVE DEMO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9192723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D1F315E-D72E-45E1-BE10-05C3C30BAD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607" y="215381"/>
            <a:ext cx="9905998" cy="788437"/>
          </a:xfrm>
        </p:spPr>
        <p:txBody>
          <a:bodyPr/>
          <a:lstStyle/>
          <a:p>
            <a:r>
              <a:rPr lang="en-US" dirty="0"/>
              <a:t>Technologies - </a:t>
            </a:r>
            <a:r>
              <a:rPr lang="en-US" dirty="0" err="1"/>
              <a:t>LitiEngine</a:t>
            </a:r>
            <a:endParaRPr lang="en-DE" dirty="0"/>
          </a:p>
        </p:txBody>
      </p:sp>
      <p:pic>
        <p:nvPicPr>
          <p:cNvPr id="7" name="Grafik 6" descr="Ein Bild, das dunkel, erleuchtet, Computer enthält.&#10;&#10;Automatisch generierte Beschreibung">
            <a:extLst>
              <a:ext uri="{FF2B5EF4-FFF2-40B4-BE49-F238E27FC236}">
                <a16:creationId xmlns:a16="http://schemas.microsoft.com/office/drawing/2014/main" id="{DF3A30E0-628A-4C8E-A417-205A27815E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099" y="4331670"/>
            <a:ext cx="3688278" cy="2006987"/>
          </a:xfrm>
          <a:prstGeom prst="rect">
            <a:avLst/>
          </a:prstGeom>
        </p:spPr>
      </p:pic>
      <p:pic>
        <p:nvPicPr>
          <p:cNvPr id="9" name="Grafik 8" descr="Ein Bild, das Zeichnung enthält.&#10;&#10;Automatisch generierte Beschreibung">
            <a:extLst>
              <a:ext uri="{FF2B5EF4-FFF2-40B4-BE49-F238E27FC236}">
                <a16:creationId xmlns:a16="http://schemas.microsoft.com/office/drawing/2014/main" id="{055C7999-E517-441C-8769-97445EAED81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966" b="92414" l="3165" r="95359">
                        <a14:foregroundMark x1="8228" y1="14483" x2="18776" y2="20690"/>
                        <a14:foregroundMark x1="18776" y1="20690" x2="28903" y2="17931"/>
                        <a14:foregroundMark x1="8017" y1="15172" x2="3165" y2="24828"/>
                        <a14:foregroundMark x1="14979" y1="92414" x2="23418" y2="88276"/>
                        <a14:foregroundMark x1="16034" y1="67586" x2="16034" y2="67586"/>
                        <a14:foregroundMark x1="37764" y1="52414" x2="38608" y2="68276"/>
                        <a14:foregroundMark x1="37975" y1="33103" x2="37975" y2="33103"/>
                        <a14:foregroundMark x1="45359" y1="42759" x2="46835" y2="77241"/>
                        <a14:foregroundMark x1="46835" y1="77241" x2="46835" y2="77241"/>
                        <a14:foregroundMark x1="57806" y1="47586" x2="52743" y2="57931"/>
                        <a14:foregroundMark x1="64346" y1="42759" x2="66097" y2="72929"/>
                        <a14:foregroundMark x1="77637" y1="77931" x2="77637" y2="77931"/>
                        <a14:foregroundMark x1="84177" y1="53793" x2="84177" y2="65517"/>
                        <a14:foregroundMark x1="87553" y1="59310" x2="87553" y2="59310"/>
                        <a14:foregroundMark x1="95359" y1="55862" x2="95359" y2="55862"/>
                        <a14:foregroundMark x1="84388" y1="33103" x2="84388" y2="33103"/>
                        <a14:foregroundMark x1="10970" y1="67586" x2="10970" y2="67586"/>
                        <a14:foregroundMark x1="10549" y1="67586" x2="14135" y2="51034"/>
                        <a14:foregroundMark x1="12869" y1="52414" x2="6751" y2="82069"/>
                        <a14:foregroundMark x1="6751" y1="82069" x2="17932" y2="82759"/>
                        <a14:foregroundMark x1="17932" y1="82759" x2="26793" y2="64138"/>
                        <a14:foregroundMark x1="26793" y1="64138" x2="16034" y2="57931"/>
                        <a14:foregroundMark x1="16034" y1="57931" x2="14557" y2="59310"/>
                        <a14:foregroundMark x1="63713" y1="77241" x2="63713" y2="77241"/>
                        <a14:foregroundMark x1="65401" y1="78621" x2="65401" y2="78621"/>
                        <a14:foregroundMark x1="65401" y1="74483" x2="65401" y2="74483"/>
                        <a14:foregroundMark x1="65612" y1="72414" x2="64768" y2="80000"/>
                        <a14:backgroundMark x1="67078" y1="74086" x2="67089" y2="73103"/>
                        <a14:backgroundMark x1="66878" y1="93103" x2="66989" y2="82532"/>
                        <a14:backgroundMark x1="67158" y1="74177" x2="67089" y2="69655"/>
                        <a14:backgroundMark x1="67511" y1="97241" x2="67291" y2="82877"/>
                        <a14:backgroundMark x1="68565" y1="93103" x2="67171" y2="82740"/>
                        <a14:backgroundMark x1="69620" y1="91034" x2="67191" y2="8276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428051" y="5032995"/>
            <a:ext cx="4514850" cy="1381125"/>
          </a:xfrm>
          <a:prstGeom prst="rect">
            <a:avLst/>
          </a:prstGeom>
        </p:spPr>
      </p:pic>
      <p:pic>
        <p:nvPicPr>
          <p:cNvPr id="11" name="Grafik 10" descr="Ein Bild, das Text enthält.&#10;&#10;Automatisch generierte Beschreibung">
            <a:extLst>
              <a:ext uri="{FF2B5EF4-FFF2-40B4-BE49-F238E27FC236}">
                <a16:creationId xmlns:a16="http://schemas.microsoft.com/office/drawing/2014/main" id="{2DC97AD2-3EE8-4B7D-9B88-C4FE0D411A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5607" y="1252691"/>
            <a:ext cx="4744724" cy="1614781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75DA548F-C6B3-4412-A1CF-E2C9415966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61384" y="1003818"/>
            <a:ext cx="4648184" cy="2916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027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0059CF-9E4D-493C-A097-AC7AFDD3FA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551468"/>
            <a:ext cx="9905998" cy="942363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High-Level Architecture</a:t>
            </a:r>
            <a:endParaRPr lang="en-DE" dirty="0"/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2E103289-84BA-42F2-8DA9-7A129F6882C5}"/>
              </a:ext>
            </a:extLst>
          </p:cNvPr>
          <p:cNvGrpSpPr/>
          <p:nvPr/>
        </p:nvGrpSpPr>
        <p:grpSpPr>
          <a:xfrm>
            <a:off x="142614" y="2149678"/>
            <a:ext cx="3833768" cy="2558643"/>
            <a:chOff x="125836" y="1082180"/>
            <a:chExt cx="3833768" cy="2558643"/>
          </a:xfrm>
        </p:grpSpPr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D45E0C5F-0D43-437C-B402-112CACBCCDB4}"/>
                </a:ext>
              </a:extLst>
            </p:cNvPr>
            <p:cNvSpPr/>
            <p:nvPr/>
          </p:nvSpPr>
          <p:spPr>
            <a:xfrm>
              <a:off x="125836" y="1082181"/>
              <a:ext cx="3833768" cy="255864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177781EB-FEAD-40BF-985E-A595E0E822B3}"/>
                </a:ext>
              </a:extLst>
            </p:cNvPr>
            <p:cNvSpPr txBox="1"/>
            <p:nvPr/>
          </p:nvSpPr>
          <p:spPr>
            <a:xfrm>
              <a:off x="209725" y="1082180"/>
              <a:ext cx="36408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Com.littleBeasts</a:t>
              </a:r>
              <a:endParaRPr lang="en-DE" dirty="0"/>
            </a:p>
          </p:txBody>
        </p:sp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4AAEF09F-71E3-47DA-BF35-E6E4F6514C69}"/>
                </a:ext>
              </a:extLst>
            </p:cNvPr>
            <p:cNvSpPr txBox="1"/>
            <p:nvPr/>
          </p:nvSpPr>
          <p:spPr>
            <a:xfrm>
              <a:off x="209725" y="1560569"/>
              <a:ext cx="3640823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en-US" dirty="0"/>
                <a:t>Screens</a:t>
              </a:r>
            </a:p>
            <a:p>
              <a:pPr marL="285750" indent="-285750">
                <a:buFontTx/>
                <a:buChar char="-"/>
              </a:pPr>
              <a:r>
                <a:rPr lang="en-US" dirty="0" err="1"/>
                <a:t>Gamelogic</a:t>
              </a:r>
              <a:endParaRPr lang="en-US" dirty="0"/>
            </a:p>
            <a:p>
              <a:pPr marL="285750" indent="-285750">
                <a:buFontTx/>
                <a:buChar char="-"/>
              </a:pPr>
              <a:r>
                <a:rPr lang="en-US" dirty="0"/>
                <a:t>Player Input</a:t>
              </a:r>
            </a:p>
            <a:p>
              <a:pPr marL="285750" indent="-285750">
                <a:buFontTx/>
                <a:buChar char="-"/>
              </a:pPr>
              <a:r>
                <a:rPr lang="en-US" dirty="0"/>
                <a:t>Animations</a:t>
              </a:r>
              <a:endParaRPr lang="en-DE" dirty="0"/>
            </a:p>
          </p:txBody>
        </p:sp>
      </p:grp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F00001A5-3831-4075-BAE5-76B62E569BB3}"/>
              </a:ext>
            </a:extLst>
          </p:cNvPr>
          <p:cNvGrpSpPr/>
          <p:nvPr/>
        </p:nvGrpSpPr>
        <p:grpSpPr>
          <a:xfrm>
            <a:off x="8249174" y="2149678"/>
            <a:ext cx="3833768" cy="2558643"/>
            <a:chOff x="8232396" y="1082180"/>
            <a:chExt cx="3833768" cy="2558643"/>
          </a:xfrm>
        </p:grpSpPr>
        <p:sp>
          <p:nvSpPr>
            <p:cNvPr id="5" name="Rechteck 4">
              <a:extLst>
                <a:ext uri="{FF2B5EF4-FFF2-40B4-BE49-F238E27FC236}">
                  <a16:creationId xmlns:a16="http://schemas.microsoft.com/office/drawing/2014/main" id="{8CE35D37-0AC6-4E13-ABFA-C282C0313968}"/>
                </a:ext>
              </a:extLst>
            </p:cNvPr>
            <p:cNvSpPr/>
            <p:nvPr/>
          </p:nvSpPr>
          <p:spPr>
            <a:xfrm>
              <a:off x="8232396" y="1082180"/>
              <a:ext cx="3833768" cy="25586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dirty="0"/>
            </a:p>
          </p:txBody>
        </p:sp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A945D769-CE81-4B28-84FD-CDEB2A6AC96E}"/>
                </a:ext>
              </a:extLst>
            </p:cNvPr>
            <p:cNvSpPr txBox="1"/>
            <p:nvPr/>
          </p:nvSpPr>
          <p:spPr>
            <a:xfrm>
              <a:off x="8285526" y="1136709"/>
              <a:ext cx="37275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CalculationEngine</a:t>
              </a:r>
              <a:endParaRPr lang="en-DE" dirty="0"/>
            </a:p>
          </p:txBody>
        </p:sp>
        <p:sp>
          <p:nvSpPr>
            <p:cNvPr id="3" name="Textfeld 2">
              <a:extLst>
                <a:ext uri="{FF2B5EF4-FFF2-40B4-BE49-F238E27FC236}">
                  <a16:creationId xmlns:a16="http://schemas.microsoft.com/office/drawing/2014/main" id="{A638BDAD-6823-41B1-8E2D-182EA9715E02}"/>
                </a:ext>
              </a:extLst>
            </p:cNvPr>
            <p:cNvSpPr txBox="1"/>
            <p:nvPr/>
          </p:nvSpPr>
          <p:spPr>
            <a:xfrm>
              <a:off x="8338654" y="1560569"/>
              <a:ext cx="3643619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en-US" dirty="0"/>
                <a:t>Includes data models</a:t>
              </a:r>
            </a:p>
            <a:p>
              <a:pPr marL="285750" indent="-285750">
                <a:buFontTx/>
                <a:buChar char="-"/>
              </a:pPr>
              <a:r>
                <a:rPr lang="en-US" dirty="0"/>
                <a:t>Generates entities</a:t>
              </a:r>
            </a:p>
            <a:p>
              <a:pPr marL="285750" indent="-285750">
                <a:buFontTx/>
                <a:buChar char="-"/>
              </a:pPr>
              <a:r>
                <a:rPr lang="en-US" dirty="0"/>
                <a:t>Handles Battle</a:t>
              </a:r>
            </a:p>
            <a:p>
              <a:pPr marL="285750" indent="-285750">
                <a:buFontTx/>
                <a:buChar char="-"/>
              </a:pPr>
              <a:r>
                <a:rPr lang="en-US" dirty="0"/>
                <a:t>AI for PVE</a:t>
              </a:r>
            </a:p>
            <a:p>
              <a:pPr marL="285750" indent="-285750">
                <a:buFontTx/>
                <a:buChar char="-"/>
              </a:pPr>
              <a:r>
                <a:rPr lang="en-US" dirty="0"/>
                <a:t>Future proof -&gt; Multiplayer</a:t>
              </a:r>
            </a:p>
          </p:txBody>
        </p:sp>
      </p:grp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02235901-3952-46C1-A114-062C72D40578}"/>
              </a:ext>
            </a:extLst>
          </p:cNvPr>
          <p:cNvGrpSpPr/>
          <p:nvPr/>
        </p:nvGrpSpPr>
        <p:grpSpPr>
          <a:xfrm>
            <a:off x="4195894" y="2149678"/>
            <a:ext cx="3833768" cy="2558643"/>
            <a:chOff x="4179116" y="1082180"/>
            <a:chExt cx="3833768" cy="2558643"/>
          </a:xfrm>
        </p:grpSpPr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B4AC4598-5999-4DE2-A1E5-2BBD7D6A449C}"/>
                </a:ext>
              </a:extLst>
            </p:cNvPr>
            <p:cNvSpPr/>
            <p:nvPr/>
          </p:nvSpPr>
          <p:spPr>
            <a:xfrm>
              <a:off x="4179116" y="1082181"/>
              <a:ext cx="3833768" cy="255864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AFCB09B0-FC60-44D4-9D69-7539FFF947BF}"/>
                </a:ext>
              </a:extLst>
            </p:cNvPr>
            <p:cNvSpPr txBox="1"/>
            <p:nvPr/>
          </p:nvSpPr>
          <p:spPr>
            <a:xfrm>
              <a:off x="4263005" y="1082180"/>
              <a:ext cx="36408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Config</a:t>
              </a:r>
              <a:endParaRPr lang="en-DE" dirty="0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E2089F21-C3ED-4875-9BE7-E915FC4F2686}"/>
                </a:ext>
              </a:extLst>
            </p:cNvPr>
            <p:cNvSpPr txBox="1"/>
            <p:nvPr/>
          </p:nvSpPr>
          <p:spPr>
            <a:xfrm>
              <a:off x="4263005" y="1560569"/>
              <a:ext cx="364082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en-US" dirty="0"/>
                <a:t>Enum for easy configuration and balancing</a:t>
              </a:r>
              <a:endParaRPr lang="en-DE" dirty="0"/>
            </a:p>
          </p:txBody>
        </p:sp>
      </p:grpSp>
    </p:spTree>
    <p:extLst>
      <p:ext uri="{BB962C8B-B14F-4D97-AF65-F5344CB8AC3E}">
        <p14:creationId xmlns:p14="http://schemas.microsoft.com/office/powerpoint/2010/main" val="21608754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feld 6">
            <a:extLst>
              <a:ext uri="{FF2B5EF4-FFF2-40B4-BE49-F238E27FC236}">
                <a16:creationId xmlns:a16="http://schemas.microsoft.com/office/drawing/2014/main" id="{A812852B-1690-4683-BBAB-1B6A6FC957D5}"/>
              </a:ext>
            </a:extLst>
          </p:cNvPr>
          <p:cNvSpPr txBox="1"/>
          <p:nvPr/>
        </p:nvSpPr>
        <p:spPr>
          <a:xfrm>
            <a:off x="1360414" y="1560460"/>
            <a:ext cx="94711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/>
              <a:t>Live Test Session</a:t>
            </a:r>
          </a:p>
        </p:txBody>
      </p:sp>
    </p:spTree>
    <p:extLst>
      <p:ext uri="{BB962C8B-B14F-4D97-AF65-F5344CB8AC3E}">
        <p14:creationId xmlns:p14="http://schemas.microsoft.com/office/powerpoint/2010/main" val="179616654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Netz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5112_TF34100736.potx" id="{1A526B46-D349-4E2B-92EA-7D17E56D3DC5}" vid="{4708E526-E9D9-42CE-8823-E26C881BD3E1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2137551-CD8F-4200-B612-C4D85FD83077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8190339A-8661-42A0-BCF8-FCB14B654C8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D05A9AC-14F2-42E4-904B-43004658B98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155</Words>
  <Application>Microsoft Office PowerPoint</Application>
  <PresentationFormat>Breitbild</PresentationFormat>
  <Paragraphs>54</Paragraphs>
  <Slides>13</Slides>
  <Notes>3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13</vt:i4>
      </vt:variant>
    </vt:vector>
  </HeadingPairs>
  <TitlesOfParts>
    <vt:vector size="17" baseType="lpstr">
      <vt:lpstr>Arial</vt:lpstr>
      <vt:lpstr>Calibri</vt:lpstr>
      <vt:lpstr>Century Gothic</vt:lpstr>
      <vt:lpstr>Netz</vt:lpstr>
      <vt:lpstr>littleBeasts</vt:lpstr>
      <vt:lpstr>Agenda</vt:lpstr>
      <vt:lpstr>Our Vision</vt:lpstr>
      <vt:lpstr>The World</vt:lpstr>
      <vt:lpstr>PowerPoint-Präsentation</vt:lpstr>
      <vt:lpstr>LIVE DEMO</vt:lpstr>
      <vt:lpstr>Technologies - LitiEngine</vt:lpstr>
      <vt:lpstr>High-Level Architecture</vt:lpstr>
      <vt:lpstr>PowerPoint-Präsentation</vt:lpstr>
      <vt:lpstr>Project management</vt:lpstr>
      <vt:lpstr>Roles</vt:lpstr>
      <vt:lpstr>Youtrack / Scrum</vt:lpstr>
      <vt:lpstr>Workflow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littleBeasts</dc:title>
  <dc:creator>Leon Knorr</dc:creator>
  <cp:lastModifiedBy>Leon Knorr</cp:lastModifiedBy>
  <cp:revision>27</cp:revision>
  <dcterms:created xsi:type="dcterms:W3CDTF">2020-12-02T20:54:53Z</dcterms:created>
  <dcterms:modified xsi:type="dcterms:W3CDTF">2020-12-06T21:03:22Z</dcterms:modified>
</cp:coreProperties>
</file>